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94" r:id="rId1"/>
  </p:sldMasterIdLst>
  <p:notesMasterIdLst>
    <p:notesMasterId r:id="rId21"/>
  </p:notesMasterIdLst>
  <p:sldIdLst>
    <p:sldId id="256" r:id="rId2"/>
    <p:sldId id="258" r:id="rId3"/>
    <p:sldId id="268" r:id="rId4"/>
    <p:sldId id="269" r:id="rId5"/>
    <p:sldId id="270" r:id="rId6"/>
    <p:sldId id="271" r:id="rId7"/>
    <p:sldId id="272" r:id="rId8"/>
    <p:sldId id="273" r:id="rId9"/>
    <p:sldId id="274" r:id="rId10"/>
    <p:sldId id="260" r:id="rId11"/>
    <p:sldId id="275" r:id="rId12"/>
    <p:sldId id="262" r:id="rId13"/>
    <p:sldId id="261" r:id="rId14"/>
    <p:sldId id="266" r:id="rId15"/>
    <p:sldId id="263" r:id="rId16"/>
    <p:sldId id="264" r:id="rId17"/>
    <p:sldId id="265" r:id="rId18"/>
    <p:sldId id="257"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92"/>
    <p:restoredTop sz="86852"/>
  </p:normalViewPr>
  <p:slideViewPr>
    <p:cSldViewPr snapToGrid="0" snapToObjects="1">
      <p:cViewPr varScale="1">
        <p:scale>
          <a:sx n="82" d="100"/>
          <a:sy n="82" d="100"/>
        </p:scale>
        <p:origin x="14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9A0B7E-B595-B14C-B05F-40313997F4EC}" type="datetimeFigureOut">
              <a:rPr lang="en-US" smtClean="0"/>
              <a:t>5/8/22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7A27FD-C524-254A-A05F-2F794142324C}" type="slidenum">
              <a:rPr lang="en-US" smtClean="0"/>
              <a:t>‹#›</a:t>
            </a:fld>
            <a:endParaRPr lang="en-US"/>
          </a:p>
        </p:txBody>
      </p:sp>
    </p:spTree>
    <p:extLst>
      <p:ext uri="{BB962C8B-B14F-4D97-AF65-F5344CB8AC3E}">
        <p14:creationId xmlns:p14="http://schemas.microsoft.com/office/powerpoint/2010/main" val="975208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if there are students who successfully implemented the deck of cards last year and are still comfortable with this level of programming, they should talk to me after this session. In short, the best thing they can do is pick up some knowledge of a compiled language. I would recommend C or C++.</a:t>
            </a:r>
          </a:p>
        </p:txBody>
      </p:sp>
      <p:sp>
        <p:nvSpPr>
          <p:cNvPr id="4" name="Slide Number Placeholder 3"/>
          <p:cNvSpPr>
            <a:spLocks noGrp="1"/>
          </p:cNvSpPr>
          <p:nvPr>
            <p:ph type="sldNum" sz="quarter" idx="5"/>
          </p:nvPr>
        </p:nvSpPr>
        <p:spPr/>
        <p:txBody>
          <a:bodyPr/>
          <a:lstStyle/>
          <a:p>
            <a:fld id="{A57A27FD-C524-254A-A05F-2F794142324C}" type="slidenum">
              <a:rPr lang="en-US" smtClean="0"/>
              <a:t>10</a:t>
            </a:fld>
            <a:endParaRPr lang="en-US"/>
          </a:p>
        </p:txBody>
      </p:sp>
    </p:spTree>
    <p:extLst>
      <p:ext uri="{BB962C8B-B14F-4D97-AF65-F5344CB8AC3E}">
        <p14:creationId xmlns:p14="http://schemas.microsoft.com/office/powerpoint/2010/main" val="2333133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show them how to download the course material after we talk about terminal commands.</a:t>
            </a:r>
          </a:p>
        </p:txBody>
      </p:sp>
      <p:sp>
        <p:nvSpPr>
          <p:cNvPr id="4" name="Slide Number Placeholder 3"/>
          <p:cNvSpPr>
            <a:spLocks noGrp="1"/>
          </p:cNvSpPr>
          <p:nvPr>
            <p:ph type="sldNum" sz="quarter" idx="5"/>
          </p:nvPr>
        </p:nvSpPr>
        <p:spPr/>
        <p:txBody>
          <a:bodyPr/>
          <a:lstStyle/>
          <a:p>
            <a:fld id="{A57A27FD-C524-254A-A05F-2F794142324C}" type="slidenum">
              <a:rPr lang="en-US" smtClean="0"/>
              <a:t>11</a:t>
            </a:fld>
            <a:endParaRPr lang="en-US"/>
          </a:p>
        </p:txBody>
      </p:sp>
    </p:spTree>
    <p:extLst>
      <p:ext uri="{BB962C8B-B14F-4D97-AF65-F5344CB8AC3E}">
        <p14:creationId xmlns:p14="http://schemas.microsoft.com/office/powerpoint/2010/main" val="4285958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atin typeface="Times New Roman" charset="0"/>
                <a:ea typeface="Times New Roman" charset="0"/>
                <a:cs typeface="Times New Roman" charset="0"/>
              </a:defRPr>
            </a:lvl1pPr>
          </a:lstStyle>
          <a:p>
            <a:r>
              <a:rPr lang="en-US" dirty="0"/>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1673806-0BCD-1F42-BAA8-2011034B3C6A}" type="datetimeFigureOut">
              <a:rPr lang="en-US" smtClean="0"/>
              <a:t>5/8/22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E91FEF2-9535-6649-9966-C0D43DCC741C}"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673806-0BCD-1F42-BAA8-2011034B3C6A}" type="datetimeFigureOut">
              <a:rPr lang="en-US" smtClean="0"/>
              <a:t>5/8/22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673806-0BCD-1F42-BAA8-2011034B3C6A}" type="datetimeFigureOut">
              <a:rPr lang="en-US" smtClean="0"/>
              <a:t>5/8/22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673806-0BCD-1F42-BAA8-2011034B3C6A}" type="datetimeFigureOut">
              <a:rPr lang="en-US" smtClean="0"/>
              <a:t>5/8/22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51673806-0BCD-1F42-BAA8-2011034B3C6A}" type="datetimeFigureOut">
              <a:rPr lang="en-US" smtClean="0"/>
              <a:t>5/8/22</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673806-0BCD-1F42-BAA8-2011034B3C6A}" type="datetimeFigureOut">
              <a:rPr lang="en-US" smtClean="0"/>
              <a:t>5/8/22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673806-0BCD-1F42-BAA8-2011034B3C6A}" type="datetimeFigureOut">
              <a:rPr lang="en-US" smtClean="0"/>
              <a:t>5/8/22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673806-0BCD-1F42-BAA8-2011034B3C6A}" type="datetimeFigureOut">
              <a:rPr lang="en-US" smtClean="0"/>
              <a:t>5/8/22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673806-0BCD-1F42-BAA8-2011034B3C6A}" type="datetimeFigureOut">
              <a:rPr lang="en-US" smtClean="0"/>
              <a:t>5/8/22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673806-0BCD-1F42-BAA8-2011034B3C6A}" type="datetimeFigureOut">
              <a:rPr lang="en-US" smtClean="0"/>
              <a:t>5/8/22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1673806-0BCD-1F42-BAA8-2011034B3C6A}" type="datetimeFigureOut">
              <a:rPr lang="en-US" smtClean="0"/>
              <a:t>5/8/22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5/8/22</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latin typeface="Times New Roman" charset="0"/>
                <a:ea typeface="Times New Roman" charset="0"/>
                <a:cs typeface="Times New Roman" charset="0"/>
              </a:defRPr>
            </a:lvl1pPr>
          </a:lstStyle>
          <a:p>
            <a:fld id="{51673806-0BCD-1F42-BAA8-2011034B3C6A}" type="datetimeFigureOut">
              <a:rPr lang="en-US" smtClean="0"/>
              <a:pPr/>
              <a:t>5/8/22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latin typeface="Times New Roman" charset="0"/>
                <a:ea typeface="Times New Roman" charset="0"/>
                <a:cs typeface="Times New Roman" charset="0"/>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latin typeface="Times New Roman" charset="0"/>
                <a:ea typeface="Times New Roman" charset="0"/>
                <a:cs typeface="Times New Roman" charset="0"/>
              </a:defRPr>
            </a:lvl1pPr>
          </a:lstStyle>
          <a:p>
            <a:fld id="{6E91FEF2-9535-6649-9966-C0D43DCC741C}" type="slidenum">
              <a:rPr lang="en-US" smtClean="0"/>
              <a:pPr/>
              <a:t>‹#›</a:t>
            </a:fld>
            <a:endParaRPr lang="en-US" dirty="0"/>
          </a:p>
        </p:txBody>
      </p:sp>
    </p:spTree>
    <p:extLst>
      <p:ext uri="{BB962C8B-B14F-4D97-AF65-F5344CB8AC3E}">
        <p14:creationId xmlns:p14="http://schemas.microsoft.com/office/powerpoint/2010/main" val="2069047378"/>
      </p:ext>
    </p:extLst>
  </p:cSld>
  <p:clrMap bg1="dk1" tx1="lt1" bg2="dk2" tx2="lt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Lst>
  <p:txStyles>
    <p:titleStyle>
      <a:lvl1pPr algn="l" defTabSz="914400" rtl="0" eaLnBrk="1" latinLnBrk="0" hangingPunct="1">
        <a:lnSpc>
          <a:spcPct val="90000"/>
        </a:lnSpc>
        <a:spcBef>
          <a:spcPct val="0"/>
        </a:spcBef>
        <a:buNone/>
        <a:defRPr sz="3600" kern="1200">
          <a:solidFill>
            <a:schemeClr val="tx1"/>
          </a:solidFill>
          <a:latin typeface="Times New Roman" charset="0"/>
          <a:ea typeface="Times New Roman" charset="0"/>
          <a:cs typeface="Times New Roman"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charset="0"/>
          <a:ea typeface="Times New Roman" charset="0"/>
          <a:cs typeface="Times New Roman"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charset="0"/>
          <a:ea typeface="Times New Roman" charset="0"/>
          <a:cs typeface="Times New Roman"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sublimetext.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iterm2.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sciserver.or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www.anaconda.com/products/individua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learnpython.org/" TargetMode="External"/><Relationship Id="rId2" Type="http://schemas.openxmlformats.org/officeDocument/2006/relationships/hyperlink" Target="https://www.python.org/about/gettingstarted/" TargetMode="External"/><Relationship Id="rId1" Type="http://schemas.openxmlformats.org/officeDocument/2006/relationships/slideLayout" Target="../slideLayouts/slideLayout2.xml"/><Relationship Id="rId4" Type="http://schemas.openxmlformats.org/officeDocument/2006/relationships/hyperlink" Target="https://www.codecademy.com/learn/learn-python-3"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pypi.org/project/vic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a:t>
            </a:r>
          </a:p>
        </p:txBody>
      </p:sp>
      <p:sp>
        <p:nvSpPr>
          <p:cNvPr id="3" name="Subtitle 2"/>
          <p:cNvSpPr>
            <a:spLocks noGrp="1"/>
          </p:cNvSpPr>
          <p:nvPr>
            <p:ph type="subTitle" idx="1"/>
          </p:nvPr>
        </p:nvSpPr>
        <p:spPr/>
        <p:txBody>
          <a:bodyPr>
            <a:normAutofit lnSpcReduction="10000"/>
          </a:bodyPr>
          <a:lstStyle/>
          <a:p>
            <a:r>
              <a:rPr lang="en-US" dirty="0"/>
              <a:t>SURP 2022 Python Bootcamp</a:t>
            </a:r>
          </a:p>
          <a:p>
            <a:r>
              <a:rPr lang="en-US" dirty="0"/>
              <a:t>Ohio State Astronomy </a:t>
            </a:r>
          </a:p>
          <a:p>
            <a:r>
              <a:rPr lang="en-US" dirty="0"/>
              <a:t>Slides by: James W. Johnson</a:t>
            </a:r>
          </a:p>
        </p:txBody>
      </p:sp>
    </p:spTree>
    <p:extLst>
      <p:ext uri="{BB962C8B-B14F-4D97-AF65-F5344CB8AC3E}">
        <p14:creationId xmlns:p14="http://schemas.microsoft.com/office/powerpoint/2010/main" val="1750027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Survey Responses </a:t>
            </a:r>
          </a:p>
        </p:txBody>
      </p:sp>
      <p:sp>
        <p:nvSpPr>
          <p:cNvPr id="3" name="Content Placeholder 2"/>
          <p:cNvSpPr>
            <a:spLocks noGrp="1"/>
          </p:cNvSpPr>
          <p:nvPr>
            <p:ph idx="1"/>
          </p:nvPr>
        </p:nvSpPr>
        <p:spPr>
          <a:xfrm>
            <a:off x="680321" y="2336873"/>
            <a:ext cx="10770151" cy="4350530"/>
          </a:xfrm>
        </p:spPr>
        <p:txBody>
          <a:bodyPr>
            <a:normAutofit/>
          </a:bodyPr>
          <a:lstStyle/>
          <a:p>
            <a:pPr marL="0" indent="0">
              <a:buNone/>
            </a:pPr>
            <a:r>
              <a:rPr lang="en-US" dirty="0"/>
              <a:t>New material:</a:t>
            </a:r>
          </a:p>
          <a:p>
            <a:pPr lvl="1"/>
            <a:r>
              <a:rPr lang="en-US" dirty="0"/>
              <a:t>For many of you: the terminal</a:t>
            </a:r>
          </a:p>
          <a:p>
            <a:pPr lvl="1"/>
            <a:r>
              <a:rPr lang="en-US" dirty="0"/>
              <a:t>For about half of you:</a:t>
            </a:r>
          </a:p>
          <a:p>
            <a:pPr lvl="2"/>
            <a:r>
              <a:rPr lang="en-US" dirty="0"/>
              <a:t>How to import your own code from elsewhere in your computer (packaging may be new to some)</a:t>
            </a:r>
          </a:p>
          <a:p>
            <a:pPr lvl="2"/>
            <a:r>
              <a:rPr lang="en-US" dirty="0"/>
              <a:t>Object oriented programming (some of the material may still be new)</a:t>
            </a:r>
          </a:p>
          <a:p>
            <a:pPr marL="0" indent="0">
              <a:buNone/>
            </a:pPr>
            <a:endParaRPr lang="en-US" dirty="0"/>
          </a:p>
          <a:p>
            <a:pPr marL="0" indent="0">
              <a:buNone/>
            </a:pPr>
            <a:r>
              <a:rPr lang="en-US" dirty="0"/>
              <a:t>Some of the material is either impossible or quite difficult when coding in a notebook. I advise all of you to use this bootcamp as practice for working in text files.</a:t>
            </a:r>
          </a:p>
          <a:p>
            <a:pPr marL="0" indent="0">
              <a:buNone/>
            </a:pPr>
            <a:endParaRPr lang="en-US" dirty="0"/>
          </a:p>
          <a:p>
            <a:pPr marL="0" indent="0">
              <a:buNone/>
            </a:pPr>
            <a:r>
              <a:rPr lang="en-US" dirty="0"/>
              <a:t>A few of you are students from last year’s SURP program who have already gone through this bootcamp – come talk to me if you’d like to go beyond this material!</a:t>
            </a:r>
          </a:p>
        </p:txBody>
      </p:sp>
    </p:spTree>
    <p:extLst>
      <p:ext uri="{BB962C8B-B14F-4D97-AF65-F5344CB8AC3E}">
        <p14:creationId xmlns:p14="http://schemas.microsoft.com/office/powerpoint/2010/main" val="1608475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Survey Responses </a:t>
            </a:r>
          </a:p>
        </p:txBody>
      </p:sp>
      <p:sp>
        <p:nvSpPr>
          <p:cNvPr id="3" name="Content Placeholder 2"/>
          <p:cNvSpPr>
            <a:spLocks noGrp="1"/>
          </p:cNvSpPr>
          <p:nvPr>
            <p:ph idx="1"/>
          </p:nvPr>
        </p:nvSpPr>
        <p:spPr>
          <a:xfrm>
            <a:off x="680321" y="2336873"/>
            <a:ext cx="10770151" cy="4350530"/>
          </a:xfrm>
        </p:spPr>
        <p:txBody>
          <a:bodyPr>
            <a:normAutofit/>
          </a:bodyPr>
          <a:lstStyle/>
          <a:p>
            <a:pPr marL="0" indent="0">
              <a:buNone/>
            </a:pPr>
            <a:r>
              <a:rPr lang="en-US" dirty="0"/>
              <a:t>New material:</a:t>
            </a:r>
          </a:p>
          <a:p>
            <a:pPr lvl="1"/>
            <a:r>
              <a:rPr lang="en-US" dirty="0"/>
              <a:t>For many of you: the terminal</a:t>
            </a:r>
          </a:p>
          <a:p>
            <a:pPr lvl="1"/>
            <a:r>
              <a:rPr lang="en-US" dirty="0"/>
              <a:t>For about half of you:</a:t>
            </a:r>
          </a:p>
          <a:p>
            <a:pPr lvl="2"/>
            <a:r>
              <a:rPr lang="en-US" dirty="0"/>
              <a:t>How to import your own code from elsewhere in your computer (packaging may be new to some)</a:t>
            </a:r>
          </a:p>
          <a:p>
            <a:pPr lvl="2"/>
            <a:r>
              <a:rPr lang="en-US" dirty="0"/>
              <a:t>Object oriented programming (some of the material may still be new)</a:t>
            </a:r>
          </a:p>
          <a:p>
            <a:pPr marL="0" indent="0">
              <a:buNone/>
            </a:pPr>
            <a:endParaRPr lang="en-US" dirty="0"/>
          </a:p>
          <a:p>
            <a:pPr marL="0" indent="0">
              <a:buNone/>
            </a:pPr>
            <a:r>
              <a:rPr lang="en-US" dirty="0"/>
              <a:t>Some of the material is either impossible or quite difficult when coding in a notebook. I advise all of you to use this bootcamp as practice for working in text files.</a:t>
            </a:r>
          </a:p>
          <a:p>
            <a:pPr marL="0" indent="0">
              <a:buNone/>
            </a:pPr>
            <a:endParaRPr lang="en-US" dirty="0"/>
          </a:p>
          <a:p>
            <a:pPr marL="0" indent="0">
              <a:buNone/>
            </a:pPr>
            <a:r>
              <a:rPr lang="en-US" dirty="0"/>
              <a:t>Those of you new to Python – Wednesday is going to be a crash course. I’d strongly advise going through some of the additional beginner-level material linked on GitHub</a:t>
            </a:r>
          </a:p>
        </p:txBody>
      </p:sp>
    </p:spTree>
    <p:extLst>
      <p:ext uri="{BB962C8B-B14F-4D97-AF65-F5344CB8AC3E}">
        <p14:creationId xmlns:p14="http://schemas.microsoft.com/office/powerpoint/2010/main" val="805205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 Text Editor </a:t>
            </a:r>
          </a:p>
        </p:txBody>
      </p:sp>
      <p:sp>
        <p:nvSpPr>
          <p:cNvPr id="3" name="Content Placeholder 2"/>
          <p:cNvSpPr>
            <a:spLocks noGrp="1"/>
          </p:cNvSpPr>
          <p:nvPr>
            <p:ph idx="1"/>
          </p:nvPr>
        </p:nvSpPr>
        <p:spPr>
          <a:xfrm>
            <a:off x="680322" y="2336872"/>
            <a:ext cx="4164633" cy="4077575"/>
          </a:xfrm>
        </p:spPr>
        <p:txBody>
          <a:bodyPr/>
          <a:lstStyle/>
          <a:p>
            <a:pPr marL="0" indent="0">
              <a:buNone/>
            </a:pPr>
            <a:r>
              <a:rPr lang="en-US" dirty="0"/>
              <a:t>Differs from an </a:t>
            </a:r>
            <a:r>
              <a:rPr lang="en-US" i="1" dirty="0"/>
              <a:t>Integrated Development Environment </a:t>
            </a:r>
            <a:r>
              <a:rPr lang="en-US" dirty="0"/>
              <a:t>(IDE) in that IDEs will </a:t>
            </a:r>
            <a:r>
              <a:rPr lang="en-US" i="1" dirty="0"/>
              <a:t>run</a:t>
            </a:r>
            <a:r>
              <a:rPr lang="en-US" dirty="0"/>
              <a:t> the code </a:t>
            </a:r>
            <a:r>
              <a:rPr lang="mr-IN" dirty="0"/>
              <a:t>–</a:t>
            </a:r>
            <a:r>
              <a:rPr lang="en-US" dirty="0"/>
              <a:t> all they do is open, create, edit, etc. plain text files </a:t>
            </a:r>
          </a:p>
          <a:p>
            <a:pPr lvl="1"/>
            <a:r>
              <a:rPr lang="en-US" dirty="0" err="1"/>
              <a:t>pycharm</a:t>
            </a:r>
            <a:r>
              <a:rPr lang="en-US" dirty="0"/>
              <a:t>, </a:t>
            </a:r>
            <a:r>
              <a:rPr lang="en-US" dirty="0" err="1"/>
              <a:t>spyder</a:t>
            </a:r>
            <a:r>
              <a:rPr lang="en-US" dirty="0"/>
              <a:t> </a:t>
            </a:r>
          </a:p>
          <a:p>
            <a:pPr marL="0" indent="0">
              <a:buNone/>
            </a:pPr>
            <a:endParaRPr lang="en-US" dirty="0"/>
          </a:p>
          <a:p>
            <a:pPr marL="0" indent="0">
              <a:buNone/>
            </a:pPr>
            <a:r>
              <a:rPr lang="en-US" dirty="0"/>
              <a:t>I recommend Sublime Text </a:t>
            </a:r>
          </a:p>
          <a:p>
            <a:pPr marL="0" indent="0">
              <a:buNone/>
            </a:pPr>
            <a:r>
              <a:rPr lang="en-US" dirty="0">
                <a:hlinkClick r:id="rId2"/>
              </a:rPr>
              <a:t>https://www.sublimetext.com/</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9715" y="2310014"/>
            <a:ext cx="6500882" cy="4063052"/>
          </a:xfrm>
          <a:prstGeom prst="rect">
            <a:avLst/>
          </a:prstGeom>
        </p:spPr>
      </p:pic>
    </p:spTree>
    <p:extLst>
      <p:ext uri="{BB962C8B-B14F-4D97-AF65-F5344CB8AC3E}">
        <p14:creationId xmlns:p14="http://schemas.microsoft.com/office/powerpoint/2010/main" val="371056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 Terminal </a:t>
            </a:r>
          </a:p>
        </p:txBody>
      </p:sp>
      <p:sp>
        <p:nvSpPr>
          <p:cNvPr id="3" name="Content Placeholder 2"/>
          <p:cNvSpPr>
            <a:spLocks noGrp="1"/>
          </p:cNvSpPr>
          <p:nvPr>
            <p:ph idx="1"/>
          </p:nvPr>
        </p:nvSpPr>
        <p:spPr>
          <a:xfrm>
            <a:off x="680322" y="2336873"/>
            <a:ext cx="5133624" cy="4377826"/>
          </a:xfrm>
        </p:spPr>
        <p:txBody>
          <a:bodyPr>
            <a:normAutofit/>
          </a:bodyPr>
          <a:lstStyle/>
          <a:p>
            <a:pPr marL="0" indent="0">
              <a:buNone/>
            </a:pPr>
            <a:r>
              <a:rPr lang="en-US" dirty="0"/>
              <a:t>I </a:t>
            </a:r>
            <a:r>
              <a:rPr lang="en-US" dirty="0" err="1"/>
              <a:t>recommand</a:t>
            </a:r>
            <a:r>
              <a:rPr lang="en-US" dirty="0"/>
              <a:t> iTerm2 </a:t>
            </a:r>
          </a:p>
          <a:p>
            <a:pPr lvl="1"/>
            <a:r>
              <a:rPr lang="en-US" dirty="0"/>
              <a:t>Terminal</a:t>
            </a:r>
            <a:r>
              <a:rPr lang="en-US" i="1" dirty="0"/>
              <a:t> replacement</a:t>
            </a:r>
            <a:r>
              <a:rPr lang="en-US" dirty="0"/>
              <a:t> </a:t>
            </a:r>
          </a:p>
          <a:p>
            <a:pPr lvl="1"/>
            <a:r>
              <a:rPr lang="en-US" dirty="0">
                <a:hlinkClick r:id="rId2"/>
              </a:rPr>
              <a:t>https://www.iterm2.com/</a:t>
            </a:r>
            <a:r>
              <a:rPr lang="en-US" dirty="0"/>
              <a:t> </a:t>
            </a:r>
          </a:p>
          <a:p>
            <a:pPr marL="0" indent="0">
              <a:buNone/>
            </a:pPr>
            <a:endParaRPr lang="en-US" dirty="0"/>
          </a:p>
          <a:p>
            <a:pPr marL="0" indent="0">
              <a:buNone/>
            </a:pPr>
            <a:r>
              <a:rPr lang="en-US" dirty="0"/>
              <a:t>You should think of a terminal as just a different interface on a Finder window with some extra programs built-in</a:t>
            </a:r>
          </a:p>
          <a:p>
            <a:pPr marL="0" indent="0">
              <a:buNone/>
            </a:pPr>
            <a:endParaRPr lang="en-US" dirty="0"/>
          </a:p>
          <a:p>
            <a:pPr marL="0" indent="0">
              <a:buNone/>
            </a:pPr>
            <a:r>
              <a:rPr lang="en-US" dirty="0"/>
              <a:t>Tip: you can run python line-by-line in a terminal (</a:t>
            </a:r>
            <a:r>
              <a:rPr lang="en-US" i="1" dirty="0"/>
              <a:t>python </a:t>
            </a:r>
            <a:r>
              <a:rPr lang="en-US" dirty="0"/>
              <a:t>or </a:t>
            </a:r>
            <a:r>
              <a:rPr lang="en-US" i="1" dirty="0" err="1"/>
              <a:t>ipython</a:t>
            </a:r>
            <a:r>
              <a:rPr lang="en-US" dirty="0"/>
              <a:t>)</a:t>
            </a:r>
            <a:endParaRPr lang="en-US"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778" y="2336873"/>
            <a:ext cx="5845755" cy="3921953"/>
          </a:xfrm>
          <a:prstGeom prst="rect">
            <a:avLst/>
          </a:prstGeom>
        </p:spPr>
      </p:pic>
    </p:spTree>
    <p:extLst>
      <p:ext uri="{BB962C8B-B14F-4D97-AF65-F5344CB8AC3E}">
        <p14:creationId xmlns:p14="http://schemas.microsoft.com/office/powerpoint/2010/main" val="1342594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 Terminal </a:t>
            </a:r>
          </a:p>
        </p:txBody>
      </p:sp>
      <p:sp>
        <p:nvSpPr>
          <p:cNvPr id="3" name="Content Placeholder 2"/>
          <p:cNvSpPr>
            <a:spLocks noGrp="1"/>
          </p:cNvSpPr>
          <p:nvPr>
            <p:ph idx="1"/>
          </p:nvPr>
        </p:nvSpPr>
        <p:spPr>
          <a:xfrm>
            <a:off x="680322" y="2336873"/>
            <a:ext cx="5133624" cy="4377826"/>
          </a:xfrm>
        </p:spPr>
        <p:txBody>
          <a:bodyPr/>
          <a:lstStyle/>
          <a:p>
            <a:pPr marL="0" indent="0">
              <a:buNone/>
            </a:pPr>
            <a:endParaRPr lang="en-US" i="1" dirty="0"/>
          </a:p>
          <a:p>
            <a:pPr marL="0" indent="0">
              <a:buNone/>
            </a:pPr>
            <a:r>
              <a:rPr lang="en-US" dirty="0"/>
              <a:t>If you’re running Windows, your terminal will be different than some of the notes and exercises here, unless you take some extra steps at the beginning to set up </a:t>
            </a:r>
            <a:r>
              <a:rPr lang="en-US"/>
              <a:t>a bash interpreter. </a:t>
            </a:r>
            <a:endParaRPr lang="en-US" dirty="0"/>
          </a:p>
          <a:p>
            <a:pPr marL="0" indent="0">
              <a:buNone/>
            </a:pPr>
            <a:endParaRPr lang="en-US" dirty="0"/>
          </a:p>
          <a:p>
            <a:pPr marL="0" indent="0">
              <a:buNone/>
            </a:pPr>
            <a:endParaRPr lang="en-US" dirty="0"/>
          </a:p>
          <a:p>
            <a:pPr marL="0" indent="0">
              <a:buNone/>
            </a:pPr>
            <a:r>
              <a:rPr lang="en-US" dirty="0"/>
              <a:t>Talk to me if you need help with this!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0778" y="2336873"/>
            <a:ext cx="5845755" cy="3921953"/>
          </a:xfrm>
          <a:prstGeom prst="rect">
            <a:avLst/>
          </a:prstGeom>
        </p:spPr>
      </p:pic>
    </p:spTree>
    <p:extLst>
      <p:ext uri="{BB962C8B-B14F-4D97-AF65-F5344CB8AC3E}">
        <p14:creationId xmlns:p14="http://schemas.microsoft.com/office/powerpoint/2010/main" val="734468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Cloud Computing </a:t>
            </a:r>
          </a:p>
        </p:txBody>
      </p:sp>
      <p:sp>
        <p:nvSpPr>
          <p:cNvPr id="3" name="Content Placeholder 2"/>
          <p:cNvSpPr>
            <a:spLocks noGrp="1"/>
          </p:cNvSpPr>
          <p:nvPr>
            <p:ph idx="1"/>
          </p:nvPr>
        </p:nvSpPr>
        <p:spPr>
          <a:xfrm>
            <a:off x="680321" y="2336873"/>
            <a:ext cx="10592730" cy="4405121"/>
          </a:xfrm>
        </p:spPr>
        <p:txBody>
          <a:bodyPr>
            <a:normAutofit/>
          </a:bodyPr>
          <a:lstStyle/>
          <a:p>
            <a:pPr marL="0" lvl="0" indent="0">
              <a:lnSpc>
                <a:spcPct val="100000"/>
              </a:lnSpc>
              <a:spcBef>
                <a:spcPts val="0"/>
              </a:spcBef>
              <a:buNone/>
            </a:pPr>
            <a:r>
              <a:rPr lang="en-US" dirty="0"/>
              <a:t>Allows you to run python on a remote server </a:t>
            </a:r>
          </a:p>
          <a:p>
            <a:pPr marL="0" lvl="0" indent="0">
              <a:lnSpc>
                <a:spcPct val="100000"/>
              </a:lnSpc>
              <a:spcBef>
                <a:spcPts val="0"/>
              </a:spcBef>
              <a:buNone/>
            </a:pPr>
            <a:endParaRPr lang="en-US" dirty="0"/>
          </a:p>
          <a:p>
            <a:pPr marL="0" lvl="0" indent="0">
              <a:lnSpc>
                <a:spcPct val="100000"/>
              </a:lnSpc>
              <a:spcBef>
                <a:spcPts val="0"/>
              </a:spcBef>
              <a:buNone/>
            </a:pPr>
            <a:r>
              <a:rPr lang="en-US" dirty="0" err="1"/>
              <a:t>SciServer</a:t>
            </a:r>
            <a:r>
              <a:rPr lang="en-US" dirty="0"/>
              <a:t> is a popular platform across many STEM fields: </a:t>
            </a:r>
          </a:p>
          <a:p>
            <a:pPr marL="0" indent="0">
              <a:lnSpc>
                <a:spcPct val="100000"/>
              </a:lnSpc>
              <a:spcBef>
                <a:spcPts val="0"/>
              </a:spcBef>
              <a:buNone/>
            </a:pPr>
            <a:r>
              <a:rPr lang="en-US" dirty="0">
                <a:hlinkClick r:id="rId2"/>
              </a:rPr>
              <a:t>https://www.sciserver.org/</a:t>
            </a:r>
            <a:r>
              <a:rPr lang="en-US" dirty="0"/>
              <a:t> </a:t>
            </a:r>
          </a:p>
          <a:p>
            <a:pPr marL="0" lvl="0" indent="0">
              <a:lnSpc>
                <a:spcPct val="100000"/>
              </a:lnSpc>
              <a:spcBef>
                <a:spcPts val="0"/>
              </a:spcBef>
              <a:buNone/>
            </a:pPr>
            <a:endParaRPr lang="en-US" dirty="0"/>
          </a:p>
          <a:p>
            <a:pPr marL="0" lvl="0" indent="0">
              <a:lnSpc>
                <a:spcPct val="100000"/>
              </a:lnSpc>
              <a:spcBef>
                <a:spcPts val="0"/>
              </a:spcBef>
              <a:buNone/>
            </a:pPr>
            <a:endParaRPr lang="en-US" i="1" dirty="0"/>
          </a:p>
          <a:p>
            <a:pPr marL="0" lvl="0" indent="0">
              <a:lnSpc>
                <a:spcPct val="100000"/>
              </a:lnSpc>
              <a:spcBef>
                <a:spcPts val="0"/>
              </a:spcBef>
              <a:buNone/>
            </a:pPr>
            <a:endParaRPr lang="en-US" i="1" dirty="0"/>
          </a:p>
          <a:p>
            <a:pPr marL="0" lvl="0" indent="0">
              <a:lnSpc>
                <a:spcPct val="100000"/>
              </a:lnSpc>
              <a:spcBef>
                <a:spcPts val="0"/>
              </a:spcBef>
              <a:buNone/>
            </a:pPr>
            <a:endParaRPr lang="en-US" i="1" dirty="0"/>
          </a:p>
          <a:p>
            <a:pPr marL="0" lvl="0" indent="0">
              <a:lnSpc>
                <a:spcPct val="100000"/>
              </a:lnSpc>
              <a:spcBef>
                <a:spcPts val="0"/>
              </a:spcBef>
              <a:buNone/>
            </a:pPr>
            <a:endParaRPr lang="en-US" i="1" dirty="0"/>
          </a:p>
          <a:p>
            <a:pPr marL="0" lvl="0" indent="0">
              <a:lnSpc>
                <a:spcPct val="100000"/>
              </a:lnSpc>
              <a:spcBef>
                <a:spcPts val="0"/>
              </a:spcBef>
              <a:buNone/>
            </a:pPr>
            <a:endParaRPr lang="en-US" i="1" dirty="0"/>
          </a:p>
          <a:p>
            <a:pPr marL="0" lvl="0" indent="0">
              <a:lnSpc>
                <a:spcPct val="100000"/>
              </a:lnSpc>
              <a:spcBef>
                <a:spcPts val="0"/>
              </a:spcBef>
              <a:buNone/>
            </a:pPr>
            <a:r>
              <a:rPr lang="en-US" i="1" dirty="0"/>
              <a:t>In the long run you should choose the tools that you’re most comfortable with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0406" y="3950017"/>
            <a:ext cx="6333594" cy="1973550"/>
          </a:xfrm>
          <a:prstGeom prst="rect">
            <a:avLst/>
          </a:prstGeom>
        </p:spPr>
      </p:pic>
    </p:spTree>
    <p:extLst>
      <p:ext uri="{BB962C8B-B14F-4D97-AF65-F5344CB8AC3E}">
        <p14:creationId xmlns:p14="http://schemas.microsoft.com/office/powerpoint/2010/main" val="1702059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You Haven’t Already </a:t>
            </a:r>
          </a:p>
        </p:txBody>
      </p:sp>
      <p:sp>
        <p:nvSpPr>
          <p:cNvPr id="3" name="Content Placeholder 2"/>
          <p:cNvSpPr>
            <a:spLocks noGrp="1"/>
          </p:cNvSpPr>
          <p:nvPr>
            <p:ph idx="1"/>
          </p:nvPr>
        </p:nvSpPr>
        <p:spPr>
          <a:xfrm>
            <a:off x="680322" y="2336872"/>
            <a:ext cx="6131296" cy="4050675"/>
          </a:xfrm>
        </p:spPr>
        <p:txBody>
          <a:bodyPr/>
          <a:lstStyle/>
          <a:p>
            <a:pPr marL="0" lvl="0" indent="0">
              <a:lnSpc>
                <a:spcPct val="100000"/>
              </a:lnSpc>
              <a:spcBef>
                <a:spcPts val="0"/>
              </a:spcBef>
              <a:buNone/>
            </a:pPr>
            <a:r>
              <a:rPr lang="en-US" dirty="0">
                <a:hlinkClick r:id="rId2"/>
              </a:rPr>
              <a:t>https://www.anaconda.com/products/individual</a:t>
            </a:r>
            <a:endParaRPr lang="en-US" dirty="0"/>
          </a:p>
          <a:p>
            <a:pPr lvl="1">
              <a:lnSpc>
                <a:spcPct val="100000"/>
              </a:lnSpc>
              <a:spcBef>
                <a:spcPts val="0"/>
              </a:spcBef>
            </a:pPr>
            <a:r>
              <a:rPr lang="en-US" dirty="0"/>
              <a:t>This will install Python, Anaconda, and </a:t>
            </a:r>
            <a:r>
              <a:rPr lang="en-US" dirty="0" err="1"/>
              <a:t>Jupyter</a:t>
            </a:r>
            <a:r>
              <a:rPr lang="en-US" dirty="0"/>
              <a:t> Notebooks </a:t>
            </a:r>
          </a:p>
          <a:p>
            <a:pPr marL="0" indent="0">
              <a:lnSpc>
                <a:spcPct val="100000"/>
              </a:lnSpc>
              <a:spcBef>
                <a:spcPts val="0"/>
              </a:spcBef>
              <a:buNone/>
            </a:pPr>
            <a:endParaRPr lang="en-US" dirty="0"/>
          </a:p>
          <a:p>
            <a:pPr marL="0" indent="0">
              <a:lnSpc>
                <a:spcPct val="100000"/>
              </a:lnSpc>
              <a:spcBef>
                <a:spcPts val="0"/>
              </a:spcBef>
              <a:buNone/>
            </a:pPr>
            <a:endParaRPr lang="en-US" dirty="0"/>
          </a:p>
          <a:p>
            <a:pPr marL="0" indent="0">
              <a:lnSpc>
                <a:spcPct val="100000"/>
              </a:lnSpc>
              <a:spcBef>
                <a:spcPts val="0"/>
              </a:spcBef>
              <a:buNone/>
            </a:pPr>
            <a:r>
              <a:rPr lang="en-US" dirty="0"/>
              <a:t>Latest version of python: 3.10.4</a:t>
            </a:r>
          </a:p>
          <a:p>
            <a:pPr lvl="1">
              <a:lnSpc>
                <a:spcPct val="100000"/>
              </a:lnSpc>
              <a:spcBef>
                <a:spcPts val="0"/>
              </a:spcBef>
            </a:pPr>
            <a:r>
              <a:rPr lang="en-US" dirty="0"/>
              <a:t>Most libraries now require &gt;= 3.7</a:t>
            </a:r>
          </a:p>
          <a:p>
            <a:pPr lvl="1">
              <a:lnSpc>
                <a:spcPct val="100000"/>
              </a:lnSpc>
              <a:spcBef>
                <a:spcPts val="0"/>
              </a:spcBef>
            </a:pPr>
            <a:r>
              <a:rPr lang="en-US" dirty="0"/>
              <a:t>NumPy’s latest version requires &gt;= 3.8</a:t>
            </a:r>
          </a:p>
          <a:p>
            <a:pPr marL="0" indent="0">
              <a:lnSpc>
                <a:spcPct val="100000"/>
              </a:lnSpc>
              <a:spcBef>
                <a:spcPts val="0"/>
              </a:spcBef>
              <a:buNone/>
            </a:pPr>
            <a:endParaRPr lang="en-US" dirty="0"/>
          </a:p>
          <a:p>
            <a:pPr marL="0" indent="0">
              <a:lnSpc>
                <a:spcPct val="100000"/>
              </a:lnSpc>
              <a:spcBef>
                <a:spcPts val="0"/>
              </a:spcBef>
              <a:buNone/>
            </a:pPr>
            <a:endParaRPr lang="en-US" dirty="0"/>
          </a:p>
          <a:p>
            <a:pPr marL="0" indent="0">
              <a:lnSpc>
                <a:spcPct val="100000"/>
              </a:lnSpc>
              <a:spcBef>
                <a:spcPts val="0"/>
              </a:spcBef>
              <a:buNone/>
            </a:pPr>
            <a:r>
              <a:rPr lang="en-US" dirty="0"/>
              <a:t>Python 2.7 is </a:t>
            </a:r>
            <a:r>
              <a:rPr lang="en-US" i="1" dirty="0"/>
              <a:t>deprecated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4000" y="3053107"/>
            <a:ext cx="5335104" cy="3334440"/>
          </a:xfrm>
          <a:prstGeom prst="rect">
            <a:avLst/>
          </a:prstGeom>
        </p:spPr>
      </p:pic>
    </p:spTree>
    <p:extLst>
      <p:ext uri="{BB962C8B-B14F-4D97-AF65-F5344CB8AC3E}">
        <p14:creationId xmlns:p14="http://schemas.microsoft.com/office/powerpoint/2010/main" val="1273897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Content Placeholder 2"/>
          <p:cNvSpPr>
            <a:spLocks noGrp="1"/>
          </p:cNvSpPr>
          <p:nvPr>
            <p:ph idx="1"/>
          </p:nvPr>
        </p:nvSpPr>
        <p:spPr>
          <a:xfrm>
            <a:off x="680321" y="2336872"/>
            <a:ext cx="10968340" cy="4077179"/>
          </a:xfrm>
        </p:spPr>
        <p:txBody>
          <a:bodyPr/>
          <a:lstStyle/>
          <a:p>
            <a:pPr marL="0" lvl="0" indent="0">
              <a:lnSpc>
                <a:spcPct val="100000"/>
              </a:lnSpc>
              <a:spcBef>
                <a:spcPts val="0"/>
              </a:spcBef>
              <a:buNone/>
            </a:pPr>
            <a:r>
              <a:rPr lang="en-US" dirty="0"/>
              <a:t>Python Foundation’s Beginner’s Guide: </a:t>
            </a:r>
            <a:r>
              <a:rPr lang="en-US" dirty="0">
                <a:hlinkClick r:id="rId2"/>
              </a:rPr>
              <a:t>https://www.python.org/about/gettingstarted/</a:t>
            </a:r>
            <a:endParaRPr lang="en-US" dirty="0"/>
          </a:p>
          <a:p>
            <a:pPr marL="0" lvl="0" indent="0">
              <a:lnSpc>
                <a:spcPct val="100000"/>
              </a:lnSpc>
              <a:spcBef>
                <a:spcPts val="0"/>
              </a:spcBef>
              <a:buNone/>
            </a:pPr>
            <a:endParaRPr lang="en-US" dirty="0"/>
          </a:p>
          <a:p>
            <a:pPr marL="0" lvl="0" indent="0">
              <a:lnSpc>
                <a:spcPct val="100000"/>
              </a:lnSpc>
              <a:spcBef>
                <a:spcPts val="0"/>
              </a:spcBef>
              <a:buNone/>
            </a:pPr>
            <a:endParaRPr lang="en-US" dirty="0"/>
          </a:p>
          <a:p>
            <a:pPr marL="0" lvl="0" indent="0">
              <a:lnSpc>
                <a:spcPct val="100000"/>
              </a:lnSpc>
              <a:spcBef>
                <a:spcPts val="0"/>
              </a:spcBef>
              <a:buNone/>
            </a:pPr>
            <a:endParaRPr lang="en-US" dirty="0"/>
          </a:p>
          <a:p>
            <a:pPr marL="0" lvl="0" indent="0">
              <a:lnSpc>
                <a:spcPct val="100000"/>
              </a:lnSpc>
              <a:spcBef>
                <a:spcPts val="0"/>
              </a:spcBef>
              <a:buNone/>
            </a:pPr>
            <a:r>
              <a:rPr lang="en-US" dirty="0">
                <a:hlinkClick r:id="rId3"/>
              </a:rPr>
              <a:t>https://www.learnpython.org/</a:t>
            </a:r>
            <a:r>
              <a:rPr lang="en-US" dirty="0"/>
              <a:t> - There is also an iOS app for this </a:t>
            </a:r>
          </a:p>
          <a:p>
            <a:pPr marL="0" lvl="0" indent="0">
              <a:lnSpc>
                <a:spcPct val="100000"/>
              </a:lnSpc>
              <a:spcBef>
                <a:spcPts val="0"/>
              </a:spcBef>
              <a:buNone/>
            </a:pPr>
            <a:endParaRPr lang="en-US" dirty="0"/>
          </a:p>
          <a:p>
            <a:pPr marL="0" lvl="0" indent="0">
              <a:lnSpc>
                <a:spcPct val="100000"/>
              </a:lnSpc>
              <a:spcBef>
                <a:spcPts val="0"/>
              </a:spcBef>
              <a:buNone/>
            </a:pPr>
            <a:endParaRPr lang="en-US" dirty="0"/>
          </a:p>
          <a:p>
            <a:pPr marL="0" lvl="0" indent="0">
              <a:lnSpc>
                <a:spcPct val="100000"/>
              </a:lnSpc>
              <a:spcBef>
                <a:spcPts val="0"/>
              </a:spcBef>
              <a:buNone/>
            </a:pPr>
            <a:endParaRPr lang="en-US" dirty="0"/>
          </a:p>
          <a:p>
            <a:pPr marL="0" lvl="0" indent="0">
              <a:lnSpc>
                <a:spcPct val="100000"/>
              </a:lnSpc>
              <a:spcBef>
                <a:spcPts val="0"/>
              </a:spcBef>
              <a:buNone/>
            </a:pPr>
            <a:r>
              <a:rPr lang="en-US" dirty="0" err="1"/>
              <a:t>Codecademy</a:t>
            </a:r>
            <a:r>
              <a:rPr lang="en-US" dirty="0"/>
              <a:t>: </a:t>
            </a:r>
            <a:r>
              <a:rPr lang="en-US" dirty="0">
                <a:hlinkClick r:id="rId4"/>
              </a:rPr>
              <a:t>https://www.codecademy.com/learn/learn-python-3</a:t>
            </a:r>
            <a:endParaRPr lang="en-US" dirty="0"/>
          </a:p>
          <a:p>
            <a:pPr marL="0" lvl="0" indent="0">
              <a:lnSpc>
                <a:spcPct val="100000"/>
              </a:lnSpc>
              <a:spcBef>
                <a:spcPts val="0"/>
              </a:spcBef>
              <a:buNone/>
            </a:pPr>
            <a:endParaRPr lang="en-US" dirty="0"/>
          </a:p>
        </p:txBody>
      </p:sp>
    </p:spTree>
    <p:extLst>
      <p:ext uri="{BB962C8B-B14F-4D97-AF65-F5344CB8AC3E}">
        <p14:creationId xmlns:p14="http://schemas.microsoft.com/office/powerpoint/2010/main" val="72484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a:t>
            </a:r>
          </a:p>
        </p:txBody>
      </p:sp>
      <p:sp>
        <p:nvSpPr>
          <p:cNvPr id="3" name="Content Placeholder 2"/>
          <p:cNvSpPr>
            <a:spLocks noGrp="1"/>
          </p:cNvSpPr>
          <p:nvPr>
            <p:ph idx="1"/>
          </p:nvPr>
        </p:nvSpPr>
        <p:spPr>
          <a:xfrm>
            <a:off x="680321" y="2227690"/>
            <a:ext cx="9613861" cy="4377827"/>
          </a:xfrm>
        </p:spPr>
        <p:txBody>
          <a:bodyPr>
            <a:normAutofit/>
          </a:bodyPr>
          <a:lstStyle/>
          <a:p>
            <a:pPr marL="0" indent="0">
              <a:buNone/>
            </a:pPr>
            <a:r>
              <a:rPr lang="en-US" dirty="0"/>
              <a:t>What we’ll aim to cover:</a:t>
            </a:r>
          </a:p>
          <a:p>
            <a:pPr lvl="1"/>
            <a:r>
              <a:rPr lang="en-US" dirty="0"/>
              <a:t>How to use a terminal</a:t>
            </a:r>
          </a:p>
          <a:p>
            <a:pPr lvl="1"/>
            <a:r>
              <a:rPr lang="en-US" dirty="0"/>
              <a:t>Review of the basics: control structures, data types, functions, import, etc.</a:t>
            </a:r>
          </a:p>
          <a:p>
            <a:pPr lvl="1"/>
            <a:r>
              <a:rPr lang="en-US" dirty="0"/>
              <a:t>How to read documentation</a:t>
            </a:r>
          </a:p>
          <a:p>
            <a:pPr lvl="1"/>
            <a:r>
              <a:rPr lang="en-US" dirty="0"/>
              <a:t>How to import your own code, and how to set up a directory tree to organize it</a:t>
            </a:r>
          </a:p>
          <a:p>
            <a:pPr lvl="1"/>
            <a:r>
              <a:rPr lang="en-US" dirty="0"/>
              <a:t>Classes: how to make new objects</a:t>
            </a:r>
          </a:p>
          <a:p>
            <a:pPr lvl="2"/>
            <a:r>
              <a:rPr lang="en-US" dirty="0"/>
              <a:t>Inheritance and Composition</a:t>
            </a:r>
          </a:p>
          <a:p>
            <a:pPr lvl="1"/>
            <a:r>
              <a:rPr lang="en-US" dirty="0"/>
              <a:t>Some basic software engineering principles (i.e. good habits)</a:t>
            </a:r>
          </a:p>
          <a:p>
            <a:pPr marL="0" indent="0">
              <a:buNone/>
            </a:pPr>
            <a:endParaRPr lang="en-US" dirty="0"/>
          </a:p>
        </p:txBody>
      </p:sp>
    </p:spTree>
    <p:extLst>
      <p:ext uri="{BB962C8B-B14F-4D97-AF65-F5344CB8AC3E}">
        <p14:creationId xmlns:p14="http://schemas.microsoft.com/office/powerpoint/2010/main" val="1230225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9856-FD0F-864B-84CD-9A58F00FA872}"/>
              </a:ext>
            </a:extLst>
          </p:cNvPr>
          <p:cNvSpPr>
            <a:spLocks noGrp="1"/>
          </p:cNvSpPr>
          <p:nvPr>
            <p:ph type="title"/>
          </p:nvPr>
        </p:nvSpPr>
        <p:spPr/>
        <p:txBody>
          <a:bodyPr/>
          <a:lstStyle/>
          <a:p>
            <a:r>
              <a:rPr lang="en-US" dirty="0"/>
              <a:t>Monday Motivation</a:t>
            </a:r>
          </a:p>
        </p:txBody>
      </p:sp>
      <p:sp>
        <p:nvSpPr>
          <p:cNvPr id="3" name="Content Placeholder 2">
            <a:extLst>
              <a:ext uri="{FF2B5EF4-FFF2-40B4-BE49-F238E27FC236}">
                <a16:creationId xmlns:a16="http://schemas.microsoft.com/office/drawing/2014/main" id="{3763AF5C-D675-4048-82E9-81BBDD3B035D}"/>
              </a:ext>
            </a:extLst>
          </p:cNvPr>
          <p:cNvSpPr>
            <a:spLocks noGrp="1"/>
          </p:cNvSpPr>
          <p:nvPr>
            <p:ph idx="1"/>
          </p:nvPr>
        </p:nvSpPr>
        <p:spPr>
          <a:xfrm>
            <a:off x="770916" y="2268635"/>
            <a:ext cx="9432669" cy="4254996"/>
          </a:xfrm>
        </p:spPr>
        <p:txBody>
          <a:bodyPr/>
          <a:lstStyle/>
          <a:p>
            <a:pPr marL="0" indent="0" algn="ctr">
              <a:buNone/>
            </a:pPr>
            <a:r>
              <a:rPr lang="en-US" dirty="0"/>
              <a:t>Every expert coder was once a novice.</a:t>
            </a:r>
          </a:p>
          <a:p>
            <a:pPr marL="0" indent="0" algn="ctr">
              <a:buNone/>
            </a:pPr>
            <a:endParaRPr lang="en-US" dirty="0"/>
          </a:p>
          <a:p>
            <a:pPr marL="0" indent="0" algn="ctr">
              <a:buNone/>
            </a:pPr>
            <a:r>
              <a:rPr lang="en-US" dirty="0"/>
              <a:t>You can’t improve your coding practices without first criticizing what you once thought was great code.</a:t>
            </a:r>
          </a:p>
          <a:p>
            <a:pPr marL="0" indent="0" algn="ctr">
              <a:buNone/>
            </a:pPr>
            <a:endParaRPr lang="en-US" dirty="0"/>
          </a:p>
          <a:p>
            <a:pPr marL="0" indent="0" algn="ctr">
              <a:buNone/>
            </a:pPr>
            <a:r>
              <a:rPr lang="en-US" dirty="0"/>
              <a:t>Since we’re not professional developers, scientists have to </a:t>
            </a:r>
            <a:r>
              <a:rPr lang="en-US" i="1" dirty="0"/>
              <a:t>actively </a:t>
            </a:r>
            <a:r>
              <a:rPr lang="en-US" dirty="0"/>
              <a:t>create and foster good coding habits if they want them. Being early career researchers, you have the option to make this decision now. It will only become more difficult to do this.</a:t>
            </a:r>
          </a:p>
        </p:txBody>
      </p:sp>
    </p:spTree>
    <p:extLst>
      <p:ext uri="{BB962C8B-B14F-4D97-AF65-F5344CB8AC3E}">
        <p14:creationId xmlns:p14="http://schemas.microsoft.com/office/powerpoint/2010/main" val="3316321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a:t>
            </a:r>
          </a:p>
        </p:txBody>
      </p:sp>
      <p:sp>
        <p:nvSpPr>
          <p:cNvPr id="3" name="Content Placeholder 2"/>
          <p:cNvSpPr>
            <a:spLocks noGrp="1"/>
          </p:cNvSpPr>
          <p:nvPr>
            <p:ph idx="1"/>
          </p:nvPr>
        </p:nvSpPr>
        <p:spPr>
          <a:xfrm>
            <a:off x="680321" y="2336872"/>
            <a:ext cx="11288766" cy="4050279"/>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Fifth/Sixth year PhD student in the Astronomy Department</a:t>
            </a:r>
          </a:p>
          <a:p>
            <a:pPr marL="0" marR="0" lvl="0" indent="0" defTabSz="914400" eaLnBrk="1" fontAlgn="auto" latinLnBrk="0" hangingPunct="1">
              <a:lnSpc>
                <a:spcPct val="100000"/>
              </a:lnSpc>
              <a:spcBef>
                <a:spcPts val="0"/>
              </a:spcBef>
              <a:spcAft>
                <a:spcPts val="0"/>
              </a:spcAft>
              <a:buClrTx/>
              <a:buSzTx/>
              <a:buFontTx/>
              <a:buNone/>
              <a:tabLst/>
              <a:defRPr/>
            </a:pPr>
            <a:r>
              <a:rPr lang="en-US" dirty="0"/>
              <a:t>Research Interests</a:t>
            </a:r>
          </a:p>
          <a:p>
            <a:pPr lvl="1">
              <a:lnSpc>
                <a:spcPct val="100000"/>
              </a:lnSpc>
              <a:spcBef>
                <a:spcPts val="0"/>
              </a:spcBef>
            </a:pPr>
            <a:r>
              <a:rPr lang="en-US" dirty="0"/>
              <a:t>Galactic chemical evolution (David Weinberg, Jennifer Johnson)</a:t>
            </a:r>
          </a:p>
          <a:p>
            <a:pPr lvl="1">
              <a:lnSpc>
                <a:spcPct val="100000"/>
              </a:lnSpc>
              <a:spcBef>
                <a:spcPts val="0"/>
              </a:spcBef>
            </a:pPr>
            <a:r>
              <a:rPr lang="en-US" dirty="0"/>
              <a:t>[Type </a:t>
            </a:r>
            <a:r>
              <a:rPr lang="en-US" dirty="0" err="1"/>
              <a:t>Ia</a:t>
            </a:r>
            <a:r>
              <a:rPr lang="en-US" dirty="0"/>
              <a:t>] Supernovae (Chris </a:t>
            </a:r>
            <a:r>
              <a:rPr lang="en-US" dirty="0" err="1"/>
              <a:t>Kochanek</a:t>
            </a:r>
            <a:r>
              <a:rPr lang="en-US" dirty="0"/>
              <a:t>, Kris Stanek)</a:t>
            </a:r>
          </a:p>
          <a:p>
            <a:pPr lvl="1">
              <a:lnSpc>
                <a:spcPct val="100000"/>
              </a:lnSpc>
              <a:spcBef>
                <a:spcPts val="0"/>
              </a:spcBef>
            </a:pPr>
            <a:r>
              <a:rPr lang="en-US" dirty="0"/>
              <a:t>Previously: dark matter halos and their environments</a:t>
            </a:r>
          </a:p>
          <a:p>
            <a:pPr marL="0" indent="0">
              <a:lnSpc>
                <a:spcPct val="100000"/>
              </a:lnSpc>
              <a:spcBef>
                <a:spcPts val="0"/>
              </a:spcBef>
              <a:buNone/>
            </a:pPr>
            <a:endParaRPr lang="en-US" dirty="0"/>
          </a:p>
          <a:p>
            <a:pPr marL="0" indent="0">
              <a:lnSpc>
                <a:spcPct val="100000"/>
              </a:lnSpc>
              <a:spcBef>
                <a:spcPts val="0"/>
              </a:spcBef>
              <a:buNone/>
            </a:pPr>
            <a:r>
              <a:rPr lang="en-US" dirty="0"/>
              <a:t>Versatile Integrator for Chemical Evolution (VICE: </a:t>
            </a:r>
            <a:r>
              <a:rPr lang="en-US" dirty="0">
                <a:hlinkClick r:id="rId2"/>
              </a:rPr>
              <a:t>https://pypi.org/project/vice</a:t>
            </a:r>
            <a:r>
              <a:rPr lang="en-US" dirty="0"/>
              <a:t>)</a:t>
            </a:r>
          </a:p>
          <a:p>
            <a:pPr lvl="1">
              <a:lnSpc>
                <a:spcPct val="100000"/>
              </a:lnSpc>
              <a:spcBef>
                <a:spcPts val="0"/>
              </a:spcBef>
            </a:pPr>
            <a:r>
              <a:rPr lang="en-US" dirty="0"/>
              <a:t>~89,200 lines (Python &amp; C) in latest release (1.3.0) supporting Python &gt;= 3.6.</a:t>
            </a:r>
          </a:p>
          <a:p>
            <a:pPr marL="0" indent="0">
              <a:lnSpc>
                <a:spcPct val="100000"/>
              </a:lnSpc>
              <a:spcBef>
                <a:spcPts val="0"/>
              </a:spcBef>
              <a:buNone/>
            </a:pPr>
            <a:endParaRPr lang="en-US" dirty="0"/>
          </a:p>
          <a:p>
            <a:pPr marL="0" indent="0">
              <a:lnSpc>
                <a:spcPct val="100000"/>
              </a:lnSpc>
              <a:spcBef>
                <a:spcPts val="0"/>
              </a:spcBef>
              <a:buNone/>
            </a:pPr>
            <a:r>
              <a:rPr lang="en-US" dirty="0"/>
              <a:t>We’ll do a mix of slides and exercises </a:t>
            </a:r>
            <a:r>
              <a:rPr lang="mr-IN" dirty="0"/>
              <a:t>–</a:t>
            </a:r>
            <a:r>
              <a:rPr lang="en-US" dirty="0"/>
              <a:t> I won’t be collecting and grading anything. This isn’t a course. What you get out of this will reflect what you put into it.</a:t>
            </a:r>
          </a:p>
        </p:txBody>
      </p:sp>
    </p:spTree>
    <p:extLst>
      <p:ext uri="{BB962C8B-B14F-4D97-AF65-F5344CB8AC3E}">
        <p14:creationId xmlns:p14="http://schemas.microsoft.com/office/powerpoint/2010/main" val="1128012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524376" cy="4234408"/>
          </a:xfrm>
        </p:spPr>
        <p:txBody>
          <a:bodyPr/>
          <a:lstStyle/>
          <a:p>
            <a:pPr marL="0" indent="0">
              <a:buNone/>
            </a:pPr>
            <a:endParaRPr lang="en-US" dirty="0"/>
          </a:p>
          <a:p>
            <a:pPr marL="0" indent="0">
              <a:buNone/>
            </a:pPr>
            <a:r>
              <a:rPr lang="en-US" dirty="0"/>
              <a:t>Q1: How would you describe your skill level in Python?</a:t>
            </a:r>
          </a:p>
          <a:p>
            <a:pPr marL="0" indent="0">
              <a:buNone/>
            </a:pPr>
            <a:endParaRPr lang="en-US" dirty="0"/>
          </a:p>
          <a:p>
            <a:pPr marL="0" indent="0">
              <a:buNone/>
            </a:pPr>
            <a:r>
              <a:rPr lang="en-US" dirty="0"/>
              <a:t>A wide range of skills – some quite new, some have made small libraries</a:t>
            </a:r>
          </a:p>
          <a:p>
            <a:pPr marL="0" indent="0">
              <a:buNone/>
            </a:pPr>
            <a:endParaRPr lang="en-US" dirty="0"/>
          </a:p>
          <a:p>
            <a:pPr marL="0" indent="0">
              <a:buNone/>
            </a:pPr>
            <a:r>
              <a:rPr lang="en-US" dirty="0"/>
              <a:t>We’re aiming to get you up to the second-to-last option</a:t>
            </a:r>
          </a:p>
        </p:txBody>
      </p:sp>
      <p:pic>
        <p:nvPicPr>
          <p:cNvPr id="5" name="Picture 4" descr="Chart, bar chart&#10;&#10;Description automatically generated">
            <a:extLst>
              <a:ext uri="{FF2B5EF4-FFF2-40B4-BE49-F238E27FC236}">
                <a16:creationId xmlns:a16="http://schemas.microsoft.com/office/drawing/2014/main" id="{E7BD6AF9-A0E9-9547-92F9-4EDBD30A83AF}"/>
              </a:ext>
            </a:extLst>
          </p:cNvPr>
          <p:cNvPicPr>
            <a:picLocks noChangeAspect="1"/>
          </p:cNvPicPr>
          <p:nvPr/>
        </p:nvPicPr>
        <p:blipFill>
          <a:blip r:embed="rId2"/>
          <a:stretch>
            <a:fillRect/>
          </a:stretch>
        </p:blipFill>
        <p:spPr>
          <a:xfrm>
            <a:off x="5214491" y="447789"/>
            <a:ext cx="6544121" cy="5962421"/>
          </a:xfrm>
          <a:prstGeom prst="rect">
            <a:avLst/>
          </a:prstGeom>
        </p:spPr>
      </p:pic>
    </p:spTree>
    <p:extLst>
      <p:ext uri="{BB962C8B-B14F-4D97-AF65-F5344CB8AC3E}">
        <p14:creationId xmlns:p14="http://schemas.microsoft.com/office/powerpoint/2010/main" val="2594926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lstStyle/>
          <a:p>
            <a:pPr marL="0" indent="0">
              <a:buNone/>
            </a:pPr>
            <a:endParaRPr lang="en-US" dirty="0"/>
          </a:p>
          <a:p>
            <a:pPr marL="0" indent="0">
              <a:buNone/>
            </a:pPr>
            <a:r>
              <a:rPr lang="en-US" dirty="0"/>
              <a:t>Q2: Are you comfortable with if/else conditions, for- and while-loops, and def statements?</a:t>
            </a:r>
          </a:p>
          <a:p>
            <a:pPr marL="0" indent="0">
              <a:buNone/>
            </a:pPr>
            <a:endParaRPr lang="en-US" dirty="0"/>
          </a:p>
          <a:p>
            <a:pPr marL="0" indent="0">
              <a:buNone/>
            </a:pPr>
            <a:endParaRPr lang="en-US" dirty="0"/>
          </a:p>
          <a:p>
            <a:pPr marL="0" indent="0">
              <a:buNone/>
            </a:pPr>
            <a:r>
              <a:rPr lang="en-US" dirty="0"/>
              <a:t>A wide range of skills in functional programming</a:t>
            </a:r>
          </a:p>
        </p:txBody>
      </p:sp>
      <p:pic>
        <p:nvPicPr>
          <p:cNvPr id="6" name="Picture 5" descr="Chart, bar chart&#10;&#10;Description automatically generated">
            <a:extLst>
              <a:ext uri="{FF2B5EF4-FFF2-40B4-BE49-F238E27FC236}">
                <a16:creationId xmlns:a16="http://schemas.microsoft.com/office/drawing/2014/main" id="{890B43B2-51A4-524A-8F4F-141B08F2140B}"/>
              </a:ext>
            </a:extLst>
          </p:cNvPr>
          <p:cNvPicPr>
            <a:picLocks noChangeAspect="1"/>
          </p:cNvPicPr>
          <p:nvPr/>
        </p:nvPicPr>
        <p:blipFill>
          <a:blip r:embed="rId2"/>
          <a:stretch>
            <a:fillRect/>
          </a:stretch>
        </p:blipFill>
        <p:spPr>
          <a:xfrm>
            <a:off x="4457701" y="2579887"/>
            <a:ext cx="7553324" cy="3524885"/>
          </a:xfrm>
          <a:prstGeom prst="rect">
            <a:avLst/>
          </a:prstGeom>
        </p:spPr>
      </p:pic>
    </p:spTree>
    <p:extLst>
      <p:ext uri="{BB962C8B-B14F-4D97-AF65-F5344CB8AC3E}">
        <p14:creationId xmlns:p14="http://schemas.microsoft.com/office/powerpoint/2010/main" val="299381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lstStyle/>
          <a:p>
            <a:pPr marL="0" indent="0">
              <a:buNone/>
            </a:pPr>
            <a:endParaRPr lang="en-US" dirty="0"/>
          </a:p>
          <a:p>
            <a:pPr marL="0" indent="0">
              <a:buNone/>
            </a:pPr>
            <a:r>
              <a:rPr lang="en-US" dirty="0"/>
              <a:t>Q3: Have you ever written a class?</a:t>
            </a:r>
          </a:p>
          <a:p>
            <a:pPr marL="0" indent="0">
              <a:buNone/>
            </a:pPr>
            <a:endParaRPr lang="en-US" dirty="0"/>
          </a:p>
          <a:p>
            <a:pPr marL="0" indent="0">
              <a:buNone/>
            </a:pPr>
            <a:r>
              <a:rPr lang="en-US" dirty="0"/>
              <a:t>Many of you have, many of you haven’t</a:t>
            </a:r>
          </a:p>
          <a:p>
            <a:pPr marL="0" indent="0">
              <a:buNone/>
            </a:pPr>
            <a:endParaRPr lang="en-US" dirty="0"/>
          </a:p>
          <a:p>
            <a:pPr marL="0" indent="0">
              <a:buNone/>
            </a:pPr>
            <a:r>
              <a:rPr lang="en-US" dirty="0"/>
              <a:t>This will be the focus of sessions 4 and 5</a:t>
            </a:r>
          </a:p>
        </p:txBody>
      </p:sp>
      <p:pic>
        <p:nvPicPr>
          <p:cNvPr id="5" name="Picture 4" descr="Chart, bar chart&#10;&#10;Description automatically generated">
            <a:extLst>
              <a:ext uri="{FF2B5EF4-FFF2-40B4-BE49-F238E27FC236}">
                <a16:creationId xmlns:a16="http://schemas.microsoft.com/office/drawing/2014/main" id="{03B64097-0EC9-3A4A-8387-FEDCB31690D7}"/>
              </a:ext>
            </a:extLst>
          </p:cNvPr>
          <p:cNvPicPr>
            <a:picLocks noChangeAspect="1"/>
          </p:cNvPicPr>
          <p:nvPr/>
        </p:nvPicPr>
        <p:blipFill>
          <a:blip r:embed="rId2"/>
          <a:stretch>
            <a:fillRect/>
          </a:stretch>
        </p:blipFill>
        <p:spPr>
          <a:xfrm>
            <a:off x="4457701" y="2545744"/>
            <a:ext cx="7620000" cy="3689048"/>
          </a:xfrm>
          <a:prstGeom prst="rect">
            <a:avLst/>
          </a:prstGeom>
        </p:spPr>
      </p:pic>
    </p:spTree>
    <p:extLst>
      <p:ext uri="{BB962C8B-B14F-4D97-AF65-F5344CB8AC3E}">
        <p14:creationId xmlns:p14="http://schemas.microsoft.com/office/powerpoint/2010/main" val="2126141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lstStyle/>
          <a:p>
            <a:pPr marL="0" indent="0">
              <a:buNone/>
            </a:pPr>
            <a:endParaRPr lang="en-US" dirty="0"/>
          </a:p>
          <a:p>
            <a:pPr marL="0" indent="0">
              <a:buNone/>
            </a:pPr>
            <a:r>
              <a:rPr lang="en-US" dirty="0"/>
              <a:t>Q4: Do you know how to, or have you already imported your own code from another file?</a:t>
            </a:r>
          </a:p>
          <a:p>
            <a:pPr marL="0" indent="0">
              <a:buNone/>
            </a:pPr>
            <a:endParaRPr lang="en-US" dirty="0"/>
          </a:p>
          <a:p>
            <a:pPr marL="0" indent="0">
              <a:buNone/>
            </a:pPr>
            <a:endParaRPr lang="en-US" dirty="0"/>
          </a:p>
          <a:p>
            <a:pPr marL="0" indent="0">
              <a:buNone/>
            </a:pPr>
            <a:r>
              <a:rPr lang="en-US" dirty="0"/>
              <a:t>Many of you have, many of you haven’t</a:t>
            </a:r>
          </a:p>
        </p:txBody>
      </p:sp>
      <p:pic>
        <p:nvPicPr>
          <p:cNvPr id="6" name="Picture 5" descr="Chart, bar chart&#10;&#10;Description automatically generated">
            <a:extLst>
              <a:ext uri="{FF2B5EF4-FFF2-40B4-BE49-F238E27FC236}">
                <a16:creationId xmlns:a16="http://schemas.microsoft.com/office/drawing/2014/main" id="{42F219BC-DC42-8A46-8112-D8090B057CFF}"/>
              </a:ext>
            </a:extLst>
          </p:cNvPr>
          <p:cNvPicPr>
            <a:picLocks noChangeAspect="1"/>
          </p:cNvPicPr>
          <p:nvPr/>
        </p:nvPicPr>
        <p:blipFill>
          <a:blip r:embed="rId2"/>
          <a:stretch>
            <a:fillRect/>
          </a:stretch>
        </p:blipFill>
        <p:spPr>
          <a:xfrm>
            <a:off x="4457701" y="2771775"/>
            <a:ext cx="7575039" cy="3005968"/>
          </a:xfrm>
          <a:prstGeom prst="rect">
            <a:avLst/>
          </a:prstGeom>
        </p:spPr>
      </p:pic>
    </p:spTree>
    <p:extLst>
      <p:ext uri="{BB962C8B-B14F-4D97-AF65-F5344CB8AC3E}">
        <p14:creationId xmlns:p14="http://schemas.microsoft.com/office/powerpoint/2010/main" val="284118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lstStyle/>
          <a:p>
            <a:pPr marL="0" indent="0">
              <a:buNone/>
            </a:pPr>
            <a:r>
              <a:rPr lang="en-US" dirty="0"/>
              <a:t>Q5: Do you write code in text files or </a:t>
            </a:r>
            <a:r>
              <a:rPr lang="en-US" dirty="0" err="1"/>
              <a:t>jupyter</a:t>
            </a:r>
            <a:r>
              <a:rPr lang="en-US" dirty="0"/>
              <a:t> notebooks (or some equivalent)?</a:t>
            </a:r>
          </a:p>
          <a:p>
            <a:pPr marL="0" indent="0">
              <a:buNone/>
            </a:pPr>
            <a:endParaRPr lang="en-US" dirty="0"/>
          </a:p>
          <a:p>
            <a:pPr marL="0" indent="0">
              <a:buNone/>
            </a:pPr>
            <a:endParaRPr lang="en-US" dirty="0"/>
          </a:p>
          <a:p>
            <a:pPr marL="0" indent="0">
              <a:buNone/>
            </a:pPr>
            <a:r>
              <a:rPr lang="en-US" dirty="0"/>
              <a:t>A wide range of preferences for your programming medium. Those who have received code from instructors probably ran it on </a:t>
            </a:r>
            <a:r>
              <a:rPr lang="en-US" dirty="0" err="1"/>
              <a:t>SciServer</a:t>
            </a:r>
            <a:r>
              <a:rPr lang="en-US" dirty="0"/>
              <a:t>, which uses notebooks</a:t>
            </a:r>
          </a:p>
        </p:txBody>
      </p:sp>
      <p:pic>
        <p:nvPicPr>
          <p:cNvPr id="5" name="Picture 4">
            <a:extLst>
              <a:ext uri="{FF2B5EF4-FFF2-40B4-BE49-F238E27FC236}">
                <a16:creationId xmlns:a16="http://schemas.microsoft.com/office/drawing/2014/main" id="{7ABCB556-0684-C749-8321-440F362A23BC}"/>
              </a:ext>
            </a:extLst>
          </p:cNvPr>
          <p:cNvPicPr>
            <a:picLocks noChangeAspect="1"/>
          </p:cNvPicPr>
          <p:nvPr/>
        </p:nvPicPr>
        <p:blipFill>
          <a:blip r:embed="rId2"/>
          <a:stretch>
            <a:fillRect/>
          </a:stretch>
        </p:blipFill>
        <p:spPr>
          <a:xfrm>
            <a:off x="4695825" y="1004134"/>
            <a:ext cx="7286626" cy="5100638"/>
          </a:xfrm>
          <a:prstGeom prst="rect">
            <a:avLst/>
          </a:prstGeom>
        </p:spPr>
      </p:pic>
    </p:spTree>
    <p:extLst>
      <p:ext uri="{BB962C8B-B14F-4D97-AF65-F5344CB8AC3E}">
        <p14:creationId xmlns:p14="http://schemas.microsoft.com/office/powerpoint/2010/main" val="3905990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lstStyle/>
          <a:p>
            <a:pPr marL="0" indent="0">
              <a:buNone/>
            </a:pPr>
            <a:endParaRPr lang="en-US" dirty="0"/>
          </a:p>
          <a:p>
            <a:pPr marL="0" indent="0">
              <a:buNone/>
            </a:pPr>
            <a:r>
              <a:rPr lang="en-US" dirty="0"/>
              <a:t>Q6: How comfortable are you using a terminal/command-line?</a:t>
            </a:r>
          </a:p>
          <a:p>
            <a:pPr marL="0" indent="0">
              <a:buNone/>
            </a:pPr>
            <a:endParaRPr lang="en-US" dirty="0"/>
          </a:p>
          <a:p>
            <a:pPr marL="0" indent="0">
              <a:buNone/>
            </a:pPr>
            <a:endParaRPr lang="en-US" dirty="0"/>
          </a:p>
          <a:p>
            <a:pPr marL="0" indent="0">
              <a:buNone/>
            </a:pPr>
            <a:r>
              <a:rPr lang="en-US" dirty="0"/>
              <a:t>Some of you have never used them, others are rather experienced</a:t>
            </a:r>
          </a:p>
        </p:txBody>
      </p:sp>
      <p:pic>
        <p:nvPicPr>
          <p:cNvPr id="6" name="Picture 5" descr="Chart, bar chart&#10;&#10;Description automatically generated">
            <a:extLst>
              <a:ext uri="{FF2B5EF4-FFF2-40B4-BE49-F238E27FC236}">
                <a16:creationId xmlns:a16="http://schemas.microsoft.com/office/drawing/2014/main" id="{24B9F8EE-B370-EE4B-83CB-9BEE45ECF25E}"/>
              </a:ext>
            </a:extLst>
          </p:cNvPr>
          <p:cNvPicPr>
            <a:picLocks noChangeAspect="1"/>
          </p:cNvPicPr>
          <p:nvPr/>
        </p:nvPicPr>
        <p:blipFill>
          <a:blip r:embed="rId2"/>
          <a:stretch>
            <a:fillRect/>
          </a:stretch>
        </p:blipFill>
        <p:spPr>
          <a:xfrm>
            <a:off x="4457701" y="921557"/>
            <a:ext cx="7524022" cy="5183215"/>
          </a:xfrm>
          <a:prstGeom prst="rect">
            <a:avLst/>
          </a:prstGeom>
        </p:spPr>
      </p:pic>
    </p:spTree>
    <p:extLst>
      <p:ext uri="{BB962C8B-B14F-4D97-AF65-F5344CB8AC3E}">
        <p14:creationId xmlns:p14="http://schemas.microsoft.com/office/powerpoint/2010/main" val="1809393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8CC-8012-274B-8C9D-6231752E4668}"/>
              </a:ext>
            </a:extLst>
          </p:cNvPr>
          <p:cNvSpPr>
            <a:spLocks noGrp="1"/>
          </p:cNvSpPr>
          <p:nvPr>
            <p:ph type="title"/>
          </p:nvPr>
        </p:nvSpPr>
        <p:spPr/>
        <p:txBody>
          <a:bodyPr/>
          <a:lstStyle/>
          <a:p>
            <a:r>
              <a:rPr lang="en-US" dirty="0"/>
              <a:t>Survey Responses</a:t>
            </a:r>
          </a:p>
        </p:txBody>
      </p:sp>
      <p:sp>
        <p:nvSpPr>
          <p:cNvPr id="3" name="Content Placeholder 2">
            <a:extLst>
              <a:ext uri="{FF2B5EF4-FFF2-40B4-BE49-F238E27FC236}">
                <a16:creationId xmlns:a16="http://schemas.microsoft.com/office/drawing/2014/main" id="{1C85B543-9AF9-A44E-8AAA-F6968CFDA768}"/>
              </a:ext>
            </a:extLst>
          </p:cNvPr>
          <p:cNvSpPr>
            <a:spLocks noGrp="1"/>
          </p:cNvSpPr>
          <p:nvPr>
            <p:ph idx="1"/>
          </p:nvPr>
        </p:nvSpPr>
        <p:spPr>
          <a:xfrm>
            <a:off x="433388" y="2336873"/>
            <a:ext cx="4024313" cy="4106790"/>
          </a:xfrm>
        </p:spPr>
        <p:txBody>
          <a:bodyPr/>
          <a:lstStyle/>
          <a:p>
            <a:pPr marL="0" indent="0">
              <a:buNone/>
            </a:pPr>
            <a:endParaRPr lang="en-US" dirty="0"/>
          </a:p>
          <a:p>
            <a:pPr marL="0" indent="0">
              <a:buNone/>
            </a:pPr>
            <a:r>
              <a:rPr lang="en-US" dirty="0"/>
              <a:t>Q6: How comfortable are you using a terminal/command-line?</a:t>
            </a:r>
          </a:p>
          <a:p>
            <a:pPr marL="0" indent="0">
              <a:buNone/>
            </a:pPr>
            <a:endParaRPr lang="en-US" dirty="0"/>
          </a:p>
          <a:p>
            <a:pPr marL="0" indent="0">
              <a:buNone/>
            </a:pPr>
            <a:endParaRPr lang="en-US" dirty="0"/>
          </a:p>
          <a:p>
            <a:pPr marL="0" indent="0">
              <a:buNone/>
            </a:pPr>
            <a:r>
              <a:rPr lang="en-US" dirty="0"/>
              <a:t>Some of you have never used them, others are rather experienced</a:t>
            </a:r>
          </a:p>
        </p:txBody>
      </p:sp>
      <p:pic>
        <p:nvPicPr>
          <p:cNvPr id="6" name="Picture 5" descr="Chart, bar chart&#10;&#10;Description automatically generated">
            <a:extLst>
              <a:ext uri="{FF2B5EF4-FFF2-40B4-BE49-F238E27FC236}">
                <a16:creationId xmlns:a16="http://schemas.microsoft.com/office/drawing/2014/main" id="{24B9F8EE-B370-EE4B-83CB-9BEE45ECF25E}"/>
              </a:ext>
            </a:extLst>
          </p:cNvPr>
          <p:cNvPicPr>
            <a:picLocks noChangeAspect="1"/>
          </p:cNvPicPr>
          <p:nvPr/>
        </p:nvPicPr>
        <p:blipFill>
          <a:blip r:embed="rId4"/>
          <a:stretch>
            <a:fillRect/>
          </a:stretch>
        </p:blipFill>
        <p:spPr>
          <a:xfrm>
            <a:off x="4457701" y="921557"/>
            <a:ext cx="7524022" cy="5183215"/>
          </a:xfrm>
          <a:prstGeom prst="rect">
            <a:avLst/>
          </a:prstGeom>
        </p:spPr>
      </p:pic>
      <p:pic>
        <p:nvPicPr>
          <p:cNvPr id="7" name="partyparrot.mov" descr="partyparrot.mov">
            <a:hlinkClick r:id="" action="ppaction://media"/>
            <a:extLst>
              <a:ext uri="{FF2B5EF4-FFF2-40B4-BE49-F238E27FC236}">
                <a16:creationId xmlns:a16="http://schemas.microsoft.com/office/drawing/2014/main" id="{4DD552AD-2914-8B40-9FA9-F044546CA6B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57420" y="1449888"/>
            <a:ext cx="5701507" cy="3429000"/>
          </a:xfrm>
          <a:prstGeom prst="rect">
            <a:avLst/>
          </a:prstGeom>
        </p:spPr>
      </p:pic>
      <p:sp>
        <p:nvSpPr>
          <p:cNvPr id="8" name="Donut 7">
            <a:extLst>
              <a:ext uri="{FF2B5EF4-FFF2-40B4-BE49-F238E27FC236}">
                <a16:creationId xmlns:a16="http://schemas.microsoft.com/office/drawing/2014/main" id="{E829713F-E5FF-3B4C-A62A-107FFD68D78B}"/>
              </a:ext>
            </a:extLst>
          </p:cNvPr>
          <p:cNvSpPr/>
          <p:nvPr/>
        </p:nvSpPr>
        <p:spPr>
          <a:xfrm>
            <a:off x="4535191" y="4878889"/>
            <a:ext cx="1638300" cy="932976"/>
          </a:xfrm>
          <a:prstGeom prst="donut">
            <a:avLst>
              <a:gd name="adj" fmla="val 467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520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8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543</TotalTime>
  <Words>1106</Words>
  <Application>Microsoft Macintosh PowerPoint</Application>
  <PresentationFormat>Widescreen</PresentationFormat>
  <Paragraphs>150</Paragraphs>
  <Slides>19</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Times New Roman</vt:lpstr>
      <vt:lpstr>Trebuchet MS</vt:lpstr>
      <vt:lpstr>Berlin</vt:lpstr>
      <vt:lpstr>Introduction</vt:lpstr>
      <vt:lpstr>Hello! </vt:lpstr>
      <vt:lpstr>Survey Responses</vt:lpstr>
      <vt:lpstr>Survey Responses</vt:lpstr>
      <vt:lpstr>Survey Responses</vt:lpstr>
      <vt:lpstr>Survey Responses</vt:lpstr>
      <vt:lpstr>Survey Responses</vt:lpstr>
      <vt:lpstr>Survey Responses</vt:lpstr>
      <vt:lpstr>Survey Responses</vt:lpstr>
      <vt:lpstr>Survey Responses </vt:lpstr>
      <vt:lpstr>Survey Responses </vt:lpstr>
      <vt:lpstr>Tools: A Text Editor </vt:lpstr>
      <vt:lpstr>Tools: A Terminal </vt:lpstr>
      <vt:lpstr>Tools: A Terminal </vt:lpstr>
      <vt:lpstr>Tools: Cloud Computing </vt:lpstr>
      <vt:lpstr>If You Haven’t Already </vt:lpstr>
      <vt:lpstr>Other Resources</vt:lpstr>
      <vt:lpstr>Goals </vt:lpstr>
      <vt:lpstr>Monday Motivation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Johnson, James William</dc:creator>
  <cp:lastModifiedBy>Johnson, James W.</cp:lastModifiedBy>
  <cp:revision>291</cp:revision>
  <dcterms:created xsi:type="dcterms:W3CDTF">2020-02-27T18:08:37Z</dcterms:created>
  <dcterms:modified xsi:type="dcterms:W3CDTF">2022-05-08T22:00:19Z</dcterms:modified>
</cp:coreProperties>
</file>